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257" r:id="rId6"/>
    <p:sldId id="258" r:id="rId7"/>
    <p:sldId id="261" r:id="rId8"/>
    <p:sldId id="263" r:id="rId9"/>
    <p:sldId id="262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712" autoAdjust="0"/>
  </p:normalViewPr>
  <p:slideViewPr>
    <p:cSldViewPr snapToGrid="0">
      <p:cViewPr varScale="1">
        <p:scale>
          <a:sx n="56" d="100"/>
          <a:sy n="56" d="100"/>
        </p:scale>
        <p:origin x="53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t>1/19/2022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xmlns="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</a:t>
            </a:r>
          </a:p>
        </p:txBody>
      </p:sp>
      <p:sp>
        <p:nvSpPr>
          <p:cNvPr id="42" name="Picture Placeholder 26">
            <a:extLst>
              <a:ext uri="{FF2B5EF4-FFF2-40B4-BE49-F238E27FC236}">
                <a16:creationId xmlns:a16="http://schemas.microsoft.com/office/drawing/2014/main" xmlns="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xmlns="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MONTH</a:t>
            </a:r>
            <a:br>
              <a:rPr lang="en-US" noProof="0"/>
            </a:br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xmlns="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xmlns="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xmlns="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xmlns="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xmlns="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grpSp>
        <p:nvGrpSpPr>
          <p:cNvPr id="19" name="Graphic 17">
            <a:extLst>
              <a:ext uri="{FF2B5EF4-FFF2-40B4-BE49-F238E27FC236}">
                <a16:creationId xmlns:a16="http://schemas.microsoft.com/office/drawing/2014/main" xmlns="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xmlns="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6">
            <a:extLst>
              <a:ext uri="{FF2B5EF4-FFF2-40B4-BE49-F238E27FC236}">
                <a16:creationId xmlns:a16="http://schemas.microsoft.com/office/drawing/2014/main" xmlns="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Graphic 23">
              <a:extLst>
                <a:ext uri="{FF2B5EF4-FFF2-40B4-BE49-F238E27FC236}">
                  <a16:creationId xmlns:a16="http://schemas.microsoft.com/office/drawing/2014/main" xmlns="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xmlns="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xmlns="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xmlns="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xmlns="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grpSp>
        <p:nvGrpSpPr>
          <p:cNvPr id="22" name="Graphic 20">
            <a:extLst>
              <a:ext uri="{FF2B5EF4-FFF2-40B4-BE49-F238E27FC236}">
                <a16:creationId xmlns:a16="http://schemas.microsoft.com/office/drawing/2014/main" xmlns="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="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aphic 16">
            <a:extLst>
              <a:ext uri="{FF2B5EF4-FFF2-40B4-BE49-F238E27FC236}">
                <a16:creationId xmlns:a16="http://schemas.microsoft.com/office/drawing/2014/main" xmlns="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xmlns="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xmlns="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xmlns="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xmlns="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xmlns="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Chart Placeholder 21">
            <a:extLst>
              <a:ext uri="{FF2B5EF4-FFF2-40B4-BE49-F238E27FC236}">
                <a16:creationId xmlns:a16="http://schemas.microsoft.com/office/drawing/2014/main" xmlns="" id="{DD959D31-8095-4F0E-8AA3-33ABE262D13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xmlns="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xmlns="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16">
            <a:extLst>
              <a:ext uri="{FF2B5EF4-FFF2-40B4-BE49-F238E27FC236}">
                <a16:creationId xmlns:a16="http://schemas.microsoft.com/office/drawing/2014/main" xmlns="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xmlns="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ext Placeholder 3">
            <a:extLst>
              <a:ext uri="{FF2B5EF4-FFF2-40B4-BE49-F238E27FC236}">
                <a16:creationId xmlns:a16="http://schemas.microsoft.com/office/drawing/2014/main" xmlns="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xmlns="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5" name="Title 22">
            <a:extLst>
              <a:ext uri="{FF2B5EF4-FFF2-40B4-BE49-F238E27FC236}">
                <a16:creationId xmlns:a16="http://schemas.microsoft.com/office/drawing/2014/main" xmlns="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Picture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xmlns="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xmlns="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media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noProof="0" dirty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aphic 35">
            <a:extLst>
              <a:ext uri="{FF2B5EF4-FFF2-40B4-BE49-F238E27FC236}">
                <a16:creationId xmlns:a16="http://schemas.microsoft.com/office/drawing/2014/main" xmlns="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xmlns="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xmlns="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xmlns="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xmlns="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xmlns="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xmlns="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xmlns="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xmlns="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xmlns="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xmlns="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xmlns="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xmlns="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xmlns="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xmlns="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xmlns="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xmlns="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xmlns="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xmlns="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xmlns="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xmlns="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xmlns="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xmlns="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xmlns="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xmlns="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xmlns="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xmlns="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xmlns="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xmlns="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xmlns="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xmlns="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xmlns="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xmlns="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xmlns="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DA29EA0-54CE-44CE-A619-B63EB6AA2D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4441" y="2373246"/>
            <a:ext cx="9303119" cy="21115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xmlns="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xmlns="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xmlns="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xmlns="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xmlns="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xmlns="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xmlns="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xmlns="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xmlns="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xmlns="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xmlns="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xmlns="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xmlns="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xmlns="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xmlns="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xmlns="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:a16="http://schemas.microsoft.com/office/drawing/2014/main" xmlns="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6" name="Picture Placeholder 12">
            <a:extLst>
              <a:ext uri="{FF2B5EF4-FFF2-40B4-BE49-F238E27FC236}">
                <a16:creationId xmlns:a16="http://schemas.microsoft.com/office/drawing/2014/main" xmlns="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7" name="Picture Placeholder 12">
            <a:extLst>
              <a:ext uri="{FF2B5EF4-FFF2-40B4-BE49-F238E27FC236}">
                <a16:creationId xmlns:a16="http://schemas.microsoft.com/office/drawing/2014/main" xmlns="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xmlns="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fld id="{98C0CDE5-970C-4CC4-BF43-0DA127E73E82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Kids on Desk Looking at Notebook">
            <a:extLst>
              <a:ext uri="{FF2B5EF4-FFF2-40B4-BE49-F238E27FC236}">
                <a16:creationId xmlns:a16="http://schemas.microsoft.com/office/drawing/2014/main" xmlns="" id="{F1EACC03-9DC7-4C77-9BAE-11CBF767B58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7671E014-38A6-4604-84E2-0E92500FBC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720000">
            <a:off x="9415941" y="685663"/>
            <a:ext cx="1701201" cy="858837"/>
          </a:xfrm>
        </p:spPr>
        <p:txBody>
          <a:bodyPr/>
          <a:lstStyle/>
          <a:p>
            <a:r>
              <a:rPr lang="bg-BG" dirty="0" smtClean="0"/>
              <a:t>полезно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840000">
            <a:off x="6979869" y="2691443"/>
            <a:ext cx="5138194" cy="1827069"/>
          </a:xfrm>
        </p:spPr>
        <p:txBody>
          <a:bodyPr>
            <a:noAutofit/>
          </a:bodyPr>
          <a:lstStyle/>
          <a:p>
            <a:r>
              <a:rPr lang="ru-RU" sz="3200" b="0" dirty="0"/>
              <a:t>Вашето дете на 4 години</a:t>
            </a:r>
            <a:br>
              <a:rPr lang="ru-RU" sz="3200" b="0" dirty="0"/>
            </a:br>
            <a:r>
              <a:rPr lang="ru-RU" sz="3200" b="0" dirty="0"/>
              <a:t>Какво правят децата на тази възраст?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Искам да знам....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22243" y="1024117"/>
            <a:ext cx="5252161" cy="700842"/>
          </a:xfrm>
        </p:spPr>
        <p:txBody>
          <a:bodyPr>
            <a:noAutofit/>
          </a:bodyPr>
          <a:lstStyle/>
          <a:p>
            <a:r>
              <a:rPr lang="bg-BG" sz="2800" dirty="0"/>
              <a:t>Социално/ Емоционално развитие</a:t>
            </a:r>
            <a:endParaRPr lang="en-US" sz="2800" dirty="0"/>
          </a:p>
        </p:txBody>
      </p:sp>
      <p:pic>
        <p:nvPicPr>
          <p:cNvPr id="25" name="Picture Placeholder 24" descr="Child Holding Pencil While coloring">
            <a:extLst>
              <a:ext uri="{FF2B5EF4-FFF2-40B4-BE49-F238E27FC236}">
                <a16:creationId xmlns:a16="http://schemas.microsoft.com/office/drawing/2014/main" xmlns="" id="{D25A3CAD-2ED9-4CC4-AC5F-E449BB76427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6664" y="4893733"/>
            <a:ext cx="2875336" cy="1964267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 rot="20768497">
            <a:off x="3949264" y="1591433"/>
            <a:ext cx="882048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+mj-lt"/>
              </a:rPr>
              <a:t>Радва се, когато прави нови неща.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+mj-lt"/>
              </a:rPr>
              <a:t>Става все по-изобретателно при игрите наужким.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+mj-lt"/>
              </a:rPr>
              <a:t>Предпочита да играе с други деца отколкото само.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+mj-lt"/>
              </a:rPr>
              <a:t>Сътрудничи си с други деца.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+mj-lt"/>
              </a:rPr>
              <a:t>Играе ролите на „мама” и „тате”.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+mj-lt"/>
              </a:rPr>
              <a:t>Често може да определи кое е реално и кое измислица.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latin typeface="+mj-lt"/>
              </a:rPr>
              <a:t>Говори за нещата, които харесва и които го </a:t>
            </a:r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интересуват.</a:t>
            </a:r>
            <a:endParaRPr lang="ru-RU" sz="28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39947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367423" y="1038924"/>
            <a:ext cx="4328227" cy="734415"/>
          </a:xfrm>
        </p:spPr>
        <p:txBody>
          <a:bodyPr>
            <a:noAutofit/>
          </a:bodyPr>
          <a:lstStyle/>
          <a:p>
            <a:r>
              <a:rPr lang="bg-BG" sz="2500" dirty="0"/>
              <a:t>Езиково/ Комуникативно развитие</a:t>
            </a:r>
            <a:endParaRPr lang="en-US" sz="25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FE58025A-9737-434D-AE90-0CC9E7990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0895" y="3274089"/>
            <a:ext cx="5704306" cy="358391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+mj-lt"/>
              </a:rPr>
              <a:t>Разказва истории, приказки.</a:t>
            </a:r>
          </a:p>
          <a:p>
            <a:r>
              <a:rPr lang="ru-RU" sz="2400" b="1" dirty="0">
                <a:solidFill>
                  <a:srgbClr val="00B050"/>
                </a:solidFill>
                <a:latin typeface="+mj-lt"/>
              </a:rPr>
              <a:t>Пее песни или казва стихотворения наизуст.</a:t>
            </a:r>
          </a:p>
          <a:p>
            <a:r>
              <a:rPr lang="ru-RU" sz="2400" b="1" dirty="0">
                <a:solidFill>
                  <a:srgbClr val="00B050"/>
                </a:solidFill>
                <a:latin typeface="+mj-lt"/>
              </a:rPr>
              <a:t>Знае някои правила на граматиката – използва правилно „той” и „тя”, съгласува думите в изречение.</a:t>
            </a:r>
          </a:p>
          <a:p>
            <a:r>
              <a:rPr lang="ru-RU" sz="2400" b="1" dirty="0">
                <a:solidFill>
                  <a:srgbClr val="00B050"/>
                </a:solidFill>
                <a:latin typeface="+mj-lt"/>
              </a:rPr>
              <a:t>Може да каже името и фамилията си.</a:t>
            </a:r>
          </a:p>
        </p:txBody>
      </p:sp>
      <p:pic>
        <p:nvPicPr>
          <p:cNvPr id="17" name="Picture Placeholder 16" descr="Boy Reading Book">
            <a:extLst>
              <a:ext uri="{FF2B5EF4-FFF2-40B4-BE49-F238E27FC236}">
                <a16:creationId xmlns:a16="http://schemas.microsoft.com/office/drawing/2014/main" xmlns="" id="{C8B885F2-2AC2-46A9-9D9B-71123D1A1F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720000">
            <a:off x="6384187" y="209524"/>
            <a:ext cx="4647699" cy="547210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8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C2D9D162-C3F3-4DA6-ACF1-E33B89535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234499" y="874327"/>
            <a:ext cx="4565740" cy="1061509"/>
          </a:xfrm>
        </p:spPr>
        <p:txBody>
          <a:bodyPr>
            <a:normAutofit/>
          </a:bodyPr>
          <a:lstStyle/>
          <a:p>
            <a:r>
              <a:rPr lang="bg-BG" sz="2500" dirty="0"/>
              <a:t>Когнитивно развитие (учене, мислене)</a:t>
            </a:r>
            <a:endParaRPr lang="en-US" sz="25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7F58CBE-13EA-4F05-A482-DB6F4B95A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525" y="2590799"/>
            <a:ext cx="4967849" cy="3355025"/>
          </a:xfrm>
        </p:spPr>
        <p:txBody>
          <a:bodyPr tIns="180000" bIns="10800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Назовава някои цветове и числа.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Разбира значението на броенето.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Започва да изгражда времеви представи.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+mj-lt"/>
              </a:rPr>
              <a:t>Помни части от приказка.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1B207A22-C237-4907-825A-3E28A7AE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/>
      </p:sp>
      <p:sp>
        <p:nvSpPr>
          <p:cNvPr id="8" name="Rectangle 7"/>
          <p:cNvSpPr/>
          <p:nvPr/>
        </p:nvSpPr>
        <p:spPr>
          <a:xfrm>
            <a:off x="5500936" y="1201858"/>
            <a:ext cx="6305063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B050"/>
                </a:solidFill>
                <a:latin typeface="+mj-lt"/>
              </a:rPr>
              <a:t>Разбира понятията „еднакво” и „различно”.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B050"/>
                </a:solidFill>
                <a:latin typeface="+mj-lt"/>
              </a:rPr>
              <a:t>Рисува човек с 2 до 4 части от тялото му.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B050"/>
                </a:solidFill>
                <a:latin typeface="+mj-lt"/>
              </a:rPr>
              <a:t>Използва ножица.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B050"/>
                </a:solidFill>
                <a:latin typeface="+mj-lt"/>
              </a:rPr>
              <a:t>Започва да прерисува някои главни букви.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B050"/>
                </a:solidFill>
                <a:latin typeface="+mj-lt"/>
              </a:rPr>
              <a:t>Играе с настолни игри и игри с карти.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B050"/>
                </a:solidFill>
                <a:latin typeface="+mj-lt"/>
              </a:rPr>
              <a:t>Може да довърши история, приказка.</a:t>
            </a: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844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 descr="Media placeholder">
            <a:extLst>
              <a:ext uri="{FF2B5EF4-FFF2-40B4-BE49-F238E27FC236}">
                <a16:creationId xmlns:a16="http://schemas.microsoft.com/office/drawing/2014/main" xmlns="" id="{7401E5EB-604A-42B4-B9BC-979A2E90F535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/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3084" y="5478845"/>
            <a:ext cx="5777316" cy="832104"/>
          </a:xfrm>
        </p:spPr>
        <p:txBody>
          <a:bodyPr>
            <a:normAutofit/>
          </a:bodyPr>
          <a:lstStyle/>
          <a:p>
            <a:r>
              <a:rPr lang="bg-BG" sz="2400" dirty="0">
                <a:latin typeface="+mj-lt"/>
              </a:rPr>
              <a:t>Двигателно/ Физическо развитие</a:t>
            </a:r>
            <a:endParaRPr lang="en-US" sz="24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62667" y="1368725"/>
            <a:ext cx="8331199" cy="3539430"/>
          </a:xfrm>
          <a:prstGeom prst="rect">
            <a:avLst/>
          </a:prstGeom>
          <a:solidFill>
            <a:srgbClr val="00B0F0"/>
          </a:solidFill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Подскача и може да седи на един крак за 2 секунди.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Налива си сок или вода. </a:t>
            </a:r>
            <a:endParaRPr lang="ru-RU" sz="2800" b="1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bg1"/>
                </a:solidFill>
                <a:latin typeface="+mj-lt"/>
              </a:rPr>
              <a:t>Може </a:t>
            </a:r>
            <a:r>
              <a:rPr lang="ru-RU" sz="2800" b="1" dirty="0">
                <a:solidFill>
                  <a:schemeClr val="bg1"/>
                </a:solidFill>
                <a:latin typeface="+mj-lt"/>
              </a:rPr>
              <a:t>да реже с нож под надзор на възрастен. </a:t>
            </a:r>
            <a:endParaRPr lang="ru-RU" sz="2800" b="1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chemeClr val="bg1"/>
                </a:solidFill>
                <a:latin typeface="+mj-lt"/>
              </a:rPr>
              <a:t>Намачква </a:t>
            </a:r>
            <a:r>
              <a:rPr lang="ru-RU" sz="2800" b="1" dirty="0">
                <a:solidFill>
                  <a:schemeClr val="bg1"/>
                </a:solidFill>
                <a:latin typeface="+mj-lt"/>
              </a:rPr>
              <a:t>и разбърква храната си.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bg1"/>
                </a:solidFill>
                <a:latin typeface="+mj-lt"/>
              </a:rPr>
              <a:t>Хваща подхвърлена към него топка през повечето време.</a:t>
            </a:r>
            <a:endParaRPr lang="ru-RU" sz="2800" b="1" i="0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896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+mj-lt"/>
              </a:rPr>
              <a:t>Как можете да подпомогнете развитието на детето?</a:t>
            </a:r>
          </a:p>
        </p:txBody>
      </p:sp>
      <p:pic>
        <p:nvPicPr>
          <p:cNvPr id="9" name="Picture Placeholder 8" descr="Painting and Drawing Tools Set">
            <a:extLst>
              <a:ext uri="{FF2B5EF4-FFF2-40B4-BE49-F238E27FC236}">
                <a16:creationId xmlns:a16="http://schemas.microsoft.com/office/drawing/2014/main" xmlns="" id="{71721CA4-A4DE-4064-A8E6-96148525225A}"/>
              </a:ext>
            </a:extLst>
          </p:cNvPr>
          <p:cNvPicPr>
            <a:picLocks noGrp="1" noChangeAspect="1"/>
          </p:cNvPicPr>
          <p:nvPr>
            <p:ph type="pic" sz="quarter" idx="1"/>
          </p:nvPr>
        </p:nvPicPr>
        <p:blipFill rotWithShape="1">
          <a:blip r:embed="rId2"/>
          <a:srcRect l="205" r="205"/>
          <a:stretch/>
        </p:blipFill>
        <p:spPr>
          <a:xfrm>
            <a:off x="9871366" y="1"/>
            <a:ext cx="2327625" cy="1557866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82533" y="948268"/>
            <a:ext cx="76234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Играйте ролеви игри с детето. </a:t>
            </a:r>
            <a:endParaRPr lang="ru-RU" sz="2400" b="1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Оставете 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го да бъде 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водещия.</a:t>
            </a:r>
            <a:endParaRPr lang="ru-RU" sz="2400" b="1" dirty="0">
              <a:solidFill>
                <a:schemeClr val="bg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По време на играта наужким предложете някакво събитие, което да подразни и предизвика детето </a:t>
            </a: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и говорете за реакцията му в подобна ситуация.</a:t>
            </a:r>
            <a:endParaRPr lang="ru-RU" sz="2400" b="1" dirty="0">
              <a:solidFill>
                <a:schemeClr val="bg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Давайте право на избор на детето при всяка възможност. </a:t>
            </a:r>
            <a:endParaRPr lang="ru-RU" sz="2400" b="1" dirty="0" smtClean="0">
              <a:solidFill>
                <a:schemeClr val="bg1"/>
              </a:solidFill>
              <a:latin typeface="+mj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Сведете </a:t>
            </a:r>
            <a:r>
              <a:rPr lang="ru-RU" sz="2400" b="1" dirty="0">
                <a:solidFill>
                  <a:schemeClr val="bg1"/>
                </a:solidFill>
                <a:latin typeface="+mj-lt"/>
              </a:rPr>
              <a:t>възможните избори до 2-3 неща.</a:t>
            </a:r>
            <a:endParaRPr lang="ru-RU" sz="2400" b="1" i="0" dirty="0">
              <a:solidFill>
                <a:schemeClr val="bg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25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85097" y="2019046"/>
            <a:ext cx="3913632" cy="804672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169333" y="3081867"/>
            <a:ext cx="5943599" cy="3552631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B050"/>
                </a:solidFill>
                <a:latin typeface="+mj-lt"/>
              </a:rPr>
              <a:t>Насърчавайте детето да използва думи, споделя играчки и да се редува при избора на игри с другите деца.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+mj-lt"/>
              </a:rPr>
              <a:t>Снабдете детето с играчки, които ще стимулират въображението му.</a:t>
            </a:r>
          </a:p>
          <a:p>
            <a:r>
              <a:rPr lang="ru-RU" sz="2400" b="1" dirty="0" smtClean="0">
                <a:solidFill>
                  <a:srgbClr val="00B050"/>
                </a:solidFill>
                <a:latin typeface="+mj-lt"/>
              </a:rPr>
              <a:t>Говорете </a:t>
            </a:r>
            <a:r>
              <a:rPr lang="ru-RU" sz="2400" b="1" dirty="0">
                <a:solidFill>
                  <a:srgbClr val="00B050"/>
                </a:solidFill>
                <a:latin typeface="+mj-lt"/>
              </a:rPr>
              <a:t>граматично правилно на детето. Вместо да кажете: „Мама иска да дойдеш тук.”, използвайте „Аз искам да дойдеш тук”.</a:t>
            </a:r>
          </a:p>
          <a:p>
            <a:endParaRPr lang="bg-BG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8" name="Rectangle 7"/>
          <p:cNvSpPr/>
          <p:nvPr/>
        </p:nvSpPr>
        <p:spPr>
          <a:xfrm rot="706384">
            <a:off x="6312878" y="458854"/>
            <a:ext cx="50784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70C0"/>
                </a:solidFill>
                <a:latin typeface="+mj-lt"/>
              </a:rPr>
              <a:t>Използвайте думи като „първо”, „второ” и „последно”, когато говорите за ежедневните дейности. Това ще помогне на детето да научи за последователността на събитията.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70C0"/>
                </a:solidFill>
                <a:latin typeface="+mj-lt"/>
              </a:rPr>
              <a:t>Отделете време да отговорите на „защо” въпросите на детето. Ако не знаете отговора, кажете „Не знам” или му помогнете да намери отговора в книжка, интернет или от друг възрастен.</a:t>
            </a:r>
          </a:p>
          <a:p>
            <a:endParaRPr lang="ru-RU" sz="2400" b="0" i="0" dirty="0">
              <a:solidFill>
                <a:srgbClr val="FF0000"/>
              </a:solidFill>
              <a:effectLst/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 rot="21252767">
            <a:off x="-28676" y="857018"/>
            <a:ext cx="4737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+mj-lt"/>
              </a:rPr>
              <a:t>Когато четете на детето, молете го да разкаже какво се е  случило в приказката още по време на самото четене</a:t>
            </a:r>
            <a:endParaRPr lang="bg-B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53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 rot="21004877">
            <a:off x="374869" y="1298339"/>
            <a:ext cx="571093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70C0"/>
                </a:solidFill>
                <a:latin typeface="+mj-lt"/>
              </a:rPr>
              <a:t>Назовавайте цветовете на обектите в книжките или на предметите у дома. Бройте разни неща от обкръжението като бисквитките в пакет, стълби, играчки и др.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70C0"/>
                </a:solidFill>
                <a:latin typeface="+mj-lt"/>
              </a:rPr>
              <a:t>Научете детето да играе навън на игри като криеница, гоненица, пиян морков,  джуджета и великани и др.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70C0"/>
                </a:solidFill>
                <a:latin typeface="+mj-lt"/>
              </a:rPr>
              <a:t>Пуснете любима музика на детето и танцувайте заедно с него. Редувайте се да копирате движения</a:t>
            </a:r>
            <a:endParaRPr lang="ru-RU" sz="2400" b="1" i="0" dirty="0">
              <a:solidFill>
                <a:srgbClr val="0070C0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7821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931380_Elementary school presentation_AAS_v4" id="{A1DE4719-C921-4876-B2FB-6B9A65FA4A71}" vid="{085AC972-F1A4-4B51-A582-8C15E7A469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5EE5440-5A1F-438E-9118-BE5E33F972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4E2D03-4971-40C6-9798-67DD10EB96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F6C8FF-3D90-457B-9108-406F928CD7CB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71af3243-3dd4-4a8d-8c0d-dd76da1f02a5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Elementary school presentation</Template>
  <TotalTime>0</TotalTime>
  <Words>488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Comic Sans MS</vt:lpstr>
      <vt:lpstr>Franklin Gothic Book</vt:lpstr>
      <vt:lpstr>Office Theme</vt:lpstr>
      <vt:lpstr>Вашето дете на 4 години Какво правят децата на тази възраст?</vt:lpstr>
      <vt:lpstr>Социално/ Емоционално развитие</vt:lpstr>
      <vt:lpstr>Езиково/ Комуникативно развитие</vt:lpstr>
      <vt:lpstr>Когнитивно развитие (учене, мислене)</vt:lpstr>
      <vt:lpstr>Двигателно/ Физическо развитие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2022-01-19T06:35:45Z</dcterms:created>
  <dcterms:modified xsi:type="dcterms:W3CDTF">2022-01-19T06:57:55Z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