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5" r:id="rId6"/>
    <p:sldId id="260" r:id="rId7"/>
    <p:sldId id="261" r:id="rId8"/>
    <p:sldId id="263" r:id="rId9"/>
    <p:sldId id="262" r:id="rId10"/>
    <p:sldId id="298" r:id="rId11"/>
    <p:sldId id="299" r:id="rId12"/>
    <p:sldId id="291" r:id="rId13"/>
    <p:sldId id="297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9" r:id="rId39"/>
    <p:sldId id="290" r:id="rId40"/>
    <p:sldId id="293" r:id="rId41"/>
    <p:sldId id="292" r:id="rId42"/>
    <p:sldId id="288" r:id="rId43"/>
    <p:sldId id="296" r:id="rId44"/>
    <p:sldId id="294" r:id="rId45"/>
    <p:sldId id="300" r:id="rId4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374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401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48212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542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481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302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276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420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708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065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068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E6DDD-D021-4903-BB65-926FE27AD44A}" type="datetimeFigureOut">
              <a:rPr lang="bg-BG" smtClean="0"/>
              <a:t>3.10.2022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81442-6191-415A-B4A7-4C7530BCE8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835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352928" cy="4320481"/>
          </a:xfrm>
        </p:spPr>
        <p:txBody>
          <a:bodyPr>
            <a:normAutofit fontScale="90000"/>
          </a:bodyPr>
          <a:lstStyle/>
          <a:p>
            <a:r>
              <a:rPr lang="bg-BG" sz="73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Модел </a:t>
            </a:r>
            <a:r>
              <a:rPr lang="bg-BG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/>
            </a:r>
            <a:br>
              <a:rPr lang="bg-BG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на работа със семействата и децата </a:t>
            </a:r>
            <a:b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в периода на адаптация</a:t>
            </a:r>
            <a:b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от семейна среда към </a:t>
            </a:r>
            <a:b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</a:br>
            <a: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ДГ №59 „</a:t>
            </a:r>
            <a:r>
              <a:rPr lang="bg-BG" sz="4800" b="1" i="1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Елхица</a:t>
            </a:r>
            <a:r>
              <a:rPr lang="bg-BG" sz="48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“</a:t>
            </a:r>
            <a:endParaRPr lang="bg-BG" b="1" i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365104"/>
            <a:ext cx="5147132" cy="229782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87" y="4528549"/>
            <a:ext cx="2304256" cy="197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429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67544" y="836712"/>
            <a:ext cx="82089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Теория на привързаността:</a:t>
            </a:r>
          </a:p>
          <a:p>
            <a:pPr algn="just"/>
            <a:endParaRPr lang="bg-BG" sz="3200" b="1" i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pPr algn="just"/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Теорията е на английския психоаналитик и психиатър Джон </a:t>
            </a:r>
            <a:r>
              <a:rPr lang="bg-BG" sz="3200" b="1" i="1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Боулби</a:t>
            </a: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и гласи, че децата развиват силни  емоционални връзки с човека, който се грижи за тях през първата година  от живота им- основната фигура на привързаност.</a:t>
            </a:r>
          </a:p>
          <a:p>
            <a:pPr algn="just"/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Майката служи за „сигурна база“, от която детето обследва света.</a:t>
            </a:r>
            <a:endParaRPr lang="bg-BG" sz="3200" b="1" i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18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755576" y="908720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i="1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Боулби</a:t>
            </a:r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определя четири отличителни  характеристики на</a:t>
            </a:r>
          </a:p>
          <a:p>
            <a:pPr algn="just"/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               привързаност:</a:t>
            </a:r>
          </a:p>
          <a:p>
            <a:pPr algn="just"/>
            <a:endParaRPr lang="bg-BG" sz="2400" b="1" i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pPr marL="342900" indent="-342900" algn="just">
              <a:buAutoNum type="arabicPeriod"/>
            </a:pPr>
            <a:r>
              <a:rPr lang="bg-BG" sz="2400" b="1" i="1" u="sng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Поддържане на близост</a:t>
            </a:r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-стремежът на детето да бъде  близо до обекта на привързаност.</a:t>
            </a:r>
          </a:p>
          <a:p>
            <a:pPr marL="342900" indent="-342900" algn="just">
              <a:buAutoNum type="arabicPeriod"/>
            </a:pPr>
            <a:r>
              <a:rPr lang="bg-BG" sz="2400" b="1" i="1" u="sng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Сигурно убежище</a:t>
            </a:r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-обръщане към обекта на привързаност за утеха и безопасност в ситуация на  страх или опасност.</a:t>
            </a:r>
          </a:p>
          <a:p>
            <a:pPr marL="342900" indent="-342900" algn="just">
              <a:buAutoNum type="arabicPeriod"/>
            </a:pPr>
            <a:r>
              <a:rPr lang="bg-BG" sz="2400" b="1" i="1" u="sng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Сигурна база</a:t>
            </a:r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-обектът на привързаност действа като база за сигурност, от която детето може да изследва  околната среда.</a:t>
            </a:r>
          </a:p>
          <a:p>
            <a:pPr marL="342900" indent="-342900" algn="just">
              <a:buAutoNum type="arabicPeriod"/>
            </a:pPr>
            <a:r>
              <a:rPr lang="bg-BG" sz="2400" b="1" i="1" u="sng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Дистрес</a:t>
            </a:r>
            <a:r>
              <a:rPr lang="bg-BG" sz="2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при раздяла-безпокойство, което се случва  при отсъствието на  фигурата на привързаност.</a:t>
            </a:r>
          </a:p>
        </p:txBody>
      </p:sp>
    </p:spTree>
    <p:extLst>
      <p:ext uri="{BB962C8B-B14F-4D97-AF65-F5344CB8AC3E}">
        <p14:creationId xmlns:p14="http://schemas.microsoft.com/office/powerpoint/2010/main" val="3473371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95536" y="1124744"/>
            <a:ext cx="828092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    Стил на привързаност-</a:t>
            </a:r>
          </a:p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четири типа привързаност</a:t>
            </a:r>
          </a:p>
          <a:p>
            <a:endParaRPr lang="bg-BG" sz="3200" b="1" i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pPr marL="457200" indent="-457200">
              <a:buAutoNum type="arabicPeriod"/>
            </a:pP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Сигурна –около 65% от децата</a:t>
            </a:r>
          </a:p>
          <a:p>
            <a:pPr marL="457200" indent="-457200">
              <a:buAutoNum type="arabicPeriod"/>
            </a:pPr>
            <a:r>
              <a:rPr lang="bg-BG" sz="3200" b="1" i="1" dirty="0" err="1" smtClean="0">
                <a:solidFill>
                  <a:srgbClr val="00B050"/>
                </a:solidFill>
                <a:latin typeface="Monotype Corsiva" panose="03010101010201010101" pitchFamily="66" charset="0"/>
              </a:rPr>
              <a:t>Амбивалентна-около</a:t>
            </a: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15%/ за България % е по-висок/</a:t>
            </a:r>
          </a:p>
          <a:p>
            <a:pPr marL="457200" indent="-457200">
              <a:buAutoNum type="arabicPeriod"/>
            </a:pP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Избягваща- около 25% от децата</a:t>
            </a:r>
          </a:p>
          <a:p>
            <a:pPr marL="457200" indent="-457200">
              <a:buAutoNum type="arabicPeriod"/>
            </a:pP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Дезорганизирана- около 10% от децата</a:t>
            </a:r>
          </a:p>
          <a:p>
            <a:endParaRPr lang="bg-BG" b="1" i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8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29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5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3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1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5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46"/>
            <a:ext cx="9144000" cy="68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17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52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44"/>
            <a:ext cx="9144000" cy="679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6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44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74"/>
            <a:ext cx="9144000" cy="679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98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1"/>
            <a:ext cx="9144000" cy="683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91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48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560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14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3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65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09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08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45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16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0"/>
            <a:ext cx="9119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33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04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47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79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67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75"/>
            <a:ext cx="9144000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35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39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06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07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57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89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5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96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17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020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4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44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755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3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17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539552" y="1772816"/>
            <a:ext cx="813690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В презентацията са използвани слайдове от </a:t>
            </a:r>
          </a:p>
          <a:p>
            <a:r>
              <a:rPr lang="bg-BG" sz="3200" b="1" i="1" dirty="0">
                <a:solidFill>
                  <a:srgbClr val="00B050"/>
                </a:solidFill>
                <a:latin typeface="Monotype Corsiva" panose="03010101010201010101" pitchFamily="66" charset="0"/>
              </a:rPr>
              <a:t> </a:t>
            </a:r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      презентацията на</a:t>
            </a:r>
          </a:p>
          <a:p>
            <a:endParaRPr lang="bg-BG" sz="3200" b="1" i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</a:t>
            </a:r>
            <a:r>
              <a:rPr lang="bg-BG" sz="44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Д-р Диана Андонова</a:t>
            </a:r>
          </a:p>
          <a:p>
            <a:endParaRPr lang="bg-BG" sz="3200" b="1" i="1" dirty="0" smtClean="0">
              <a:solidFill>
                <a:srgbClr val="00B050"/>
              </a:solidFill>
              <a:latin typeface="Monotype Corsiva" panose="03010101010201010101" pitchFamily="66" charset="0"/>
            </a:endParaRPr>
          </a:p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Катедра „Предучилищна и медийна педагогика</a:t>
            </a:r>
          </a:p>
          <a:p>
            <a:r>
              <a:rPr lang="bg-BG" sz="3200" b="1" i="1" dirty="0" smtClean="0">
                <a:solidFill>
                  <a:srgbClr val="00B050"/>
                </a:solidFill>
                <a:latin typeface="Monotype Corsiva" panose="03010101010201010101" pitchFamily="66" charset="0"/>
              </a:rPr>
              <a:t>                  Софийски Университет</a:t>
            </a:r>
            <a:endParaRPr lang="bg-BG" sz="3200" b="1" i="1" dirty="0">
              <a:solidFill>
                <a:srgbClr val="00B05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987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187</Words>
  <Application>Microsoft Office PowerPoint</Application>
  <PresentationFormat>Презентация на цял екран (4:3)</PresentationFormat>
  <Paragraphs>26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45</vt:i4>
      </vt:variant>
    </vt:vector>
  </HeadingPairs>
  <TitlesOfParts>
    <vt:vector size="46" baseType="lpstr">
      <vt:lpstr>Office тема</vt:lpstr>
      <vt:lpstr>Модел  на работа със семействата и децата  в периода на адаптация  от семейна среда към  ДГ №59 „Елхица“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  на работа със семействата и децата  в периода на адаптация  от семейна среда към  ДГ №59 „Елхица“</dc:title>
  <dc:creator>Потребител на Windows</dc:creator>
  <cp:lastModifiedBy>BOSS</cp:lastModifiedBy>
  <cp:revision>16</cp:revision>
  <dcterms:created xsi:type="dcterms:W3CDTF">2022-09-24T13:45:21Z</dcterms:created>
  <dcterms:modified xsi:type="dcterms:W3CDTF">2022-10-03T11:26:34Z</dcterms:modified>
</cp:coreProperties>
</file>